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pn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51"/>
  </p:notesMasterIdLst>
  <p:handoutMasterIdLst>
    <p:handoutMasterId r:id="rId52"/>
  </p:handoutMasterIdLst>
  <p:sldIdLst>
    <p:sldId id="274" r:id="rId5"/>
    <p:sldId id="276" r:id="rId6"/>
    <p:sldId id="288" r:id="rId7"/>
    <p:sldId id="635" r:id="rId8"/>
    <p:sldId id="597" r:id="rId9"/>
    <p:sldId id="599" r:id="rId10"/>
    <p:sldId id="598" r:id="rId11"/>
    <p:sldId id="637" r:id="rId12"/>
    <p:sldId id="579" r:id="rId13"/>
    <p:sldId id="605" r:id="rId14"/>
    <p:sldId id="595" r:id="rId15"/>
    <p:sldId id="596" r:id="rId16"/>
    <p:sldId id="592" r:id="rId17"/>
    <p:sldId id="604" r:id="rId18"/>
    <p:sldId id="537" r:id="rId19"/>
    <p:sldId id="593" r:id="rId20"/>
    <p:sldId id="609" r:id="rId21"/>
    <p:sldId id="594" r:id="rId22"/>
    <p:sldId id="611" r:id="rId23"/>
    <p:sldId id="612" r:id="rId24"/>
    <p:sldId id="613" r:id="rId25"/>
    <p:sldId id="617" r:id="rId26"/>
    <p:sldId id="618" r:id="rId27"/>
    <p:sldId id="614" r:id="rId28"/>
    <p:sldId id="616" r:id="rId29"/>
    <p:sldId id="619" r:id="rId30"/>
    <p:sldId id="615" r:id="rId31"/>
    <p:sldId id="620" r:id="rId32"/>
    <p:sldId id="621" r:id="rId33"/>
    <p:sldId id="622" r:id="rId34"/>
    <p:sldId id="638" r:id="rId35"/>
    <p:sldId id="623" r:id="rId36"/>
    <p:sldId id="625" r:id="rId37"/>
    <p:sldId id="626" r:id="rId38"/>
    <p:sldId id="628" r:id="rId39"/>
    <p:sldId id="627" r:id="rId40"/>
    <p:sldId id="630" r:id="rId41"/>
    <p:sldId id="629" r:id="rId42"/>
    <p:sldId id="631" r:id="rId43"/>
    <p:sldId id="634" r:id="rId44"/>
    <p:sldId id="633" r:id="rId45"/>
    <p:sldId id="349" r:id="rId46"/>
    <p:sldId id="401" r:id="rId47"/>
    <p:sldId id="306" r:id="rId48"/>
    <p:sldId id="259" r:id="rId49"/>
    <p:sldId id="4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288"/>
          </p14:sldIdLst>
        </p14:section>
        <p14:section name="Home Work" id="{BC4A3995-4CED-4320-A673-95328C9C809D}">
          <p14:sldIdLst>
            <p14:sldId id="635"/>
          </p14:sldIdLst>
        </p14:section>
        <p14:section name="Some Open Questions" id="{3E780D7F-1092-46BE-9C02-C3B9473E577B}">
          <p14:sldIdLst>
            <p14:sldId id="597"/>
            <p14:sldId id="599"/>
            <p14:sldId id="598"/>
          </p14:sldIdLst>
        </p14:section>
        <p14:section name="Backlog Grooming" id="{CCEB4F50-9E79-490D-80C3-92068A255BB4}">
          <p14:sldIdLst>
            <p14:sldId id="637"/>
            <p14:sldId id="579"/>
            <p14:sldId id="605"/>
            <p14:sldId id="595"/>
            <p14:sldId id="596"/>
            <p14:sldId id="592"/>
            <p14:sldId id="604"/>
            <p14:sldId id="537"/>
            <p14:sldId id="593"/>
            <p14:sldId id="609"/>
            <p14:sldId id="594"/>
            <p14:sldId id="611"/>
            <p14:sldId id="612"/>
            <p14:sldId id="613"/>
            <p14:sldId id="617"/>
            <p14:sldId id="618"/>
            <p14:sldId id="614"/>
            <p14:sldId id="616"/>
            <p14:sldId id="619"/>
            <p14:sldId id="615"/>
            <p14:sldId id="620"/>
            <p14:sldId id="621"/>
            <p14:sldId id="622"/>
          </p14:sldIdLst>
        </p14:section>
        <p14:section name="Measurements in Agile" id="{38D5CCA9-E68C-4FE4-8505-9F21F446224D}">
          <p14:sldIdLst>
            <p14:sldId id="638"/>
            <p14:sldId id="623"/>
            <p14:sldId id="625"/>
            <p14:sldId id="626"/>
            <p14:sldId id="628"/>
            <p14:sldId id="627"/>
            <p14:sldId id="630"/>
            <p14:sldId id="629"/>
            <p14:sldId id="631"/>
            <p14:sldId id="634"/>
            <p14:sldId id="633"/>
          </p14:sldIdLst>
        </p14:section>
        <p14:section name="Conclusion" id="{10E03AB1-9AA8-4E86-9A64-D741901E50A2}">
          <p14:sldIdLst>
            <p14:sldId id="349"/>
            <p14:sldId id="401"/>
            <p14:sldId id="306"/>
            <p14:sldId id="259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yan Dimitrov" initials="DD" lastIdx="1" clrIdx="0">
    <p:extLst>
      <p:ext uri="{19B8F6BF-5375-455C-9EA6-DF929625EA0E}">
        <p15:presenceInfo xmlns:p15="http://schemas.microsoft.com/office/powerpoint/2012/main" userId="S::dimitrov.delyan@bg.ibm.com::f5671697-bff2-44d5-af41-02b9a42f62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2D178-B6EA-F8F2-AECF-C3AF6587649D}" v="6" dt="2021-01-08T13:48:38.099"/>
    <p1510:client id="{ACC232DE-2511-49A3-B33B-FD78A94CD8E3}" v="22" dt="2019-12-04T16:40:36.347"/>
    <p1510:client id="{FE827949-AB3A-AE8D-11CA-B3C2781E67B2}" v="2" dt="2020-10-19T13:34:30.12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883" y="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31.3.2021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/>
              <a:t>© SoftUni – </a:t>
            </a:r>
            <a:r>
              <a:rPr lang="en-US" sz="1100" u="sng">
                <a:hlinkClick r:id="rId2"/>
              </a:rPr>
              <a:t>https://softuni.org</a:t>
            </a:r>
            <a:r>
              <a:rPr lang="en-US" sz="110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/>
              <a:t>© SoftUni – </a:t>
            </a:r>
            <a:r>
              <a:rPr lang="en-US" u="sng"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36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950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4385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21.png"/><Relationship Id="rId9" Type="http://schemas.openxmlformats.org/officeDocument/2006/relationships/image" Target="../media/image10.png"/><Relationship Id="rId1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https://about.softuni.bg</a:t>
            </a:r>
            <a:r>
              <a:rPr lang="en-US" sz="1600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3/31/2021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3/31/2021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47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Title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MSIPCMContentMarking" descr="{&quot;HashCode&quot;:-980460767,&quot;Placement&quot;:&quot;Header&quot;}">
            <a:extLst>
              <a:ext uri="{FF2B5EF4-FFF2-40B4-BE49-F238E27FC236}">
                <a16:creationId xmlns:a16="http://schemas.microsoft.com/office/drawing/2014/main" id="{BE28948B-7FBF-499E-AA1A-68583D83B46F}"/>
              </a:ext>
            </a:extLst>
          </p:cNvPr>
          <p:cNvSpPr txBox="1"/>
          <p:nvPr userDrawn="1"/>
        </p:nvSpPr>
        <p:spPr>
          <a:xfrm>
            <a:off x="10002555" y="0"/>
            <a:ext cx="2189445" cy="29652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75000"/>
                    <a:alpha val="1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75000"/>
                  </a:schemeClr>
                </a:solidFill>
              </a14:hiddenLine>
            </a:ext>
          </a:extLst>
        </p:spPr>
        <p:txBody>
          <a:bodyPr vert="horz" wrap="square" lIns="0" tIns="0" rIns="0" bIns="0" rtlCol="0" anchor="ctr" anchorCtr="1">
            <a:spAutoFit/>
          </a:bodyPr>
          <a:lstStyle/>
          <a:p>
            <a:pPr algn="r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>
                <a:solidFill>
                  <a:srgbClr val="FF8C00"/>
                </a:solidFill>
                <a:latin typeface="Calibri" panose="020F0502020204030204" pitchFamily="34" charset="0"/>
              </a:rPr>
              <a:t>CONFIDENTIAL &amp; RESTRICTED</a:t>
            </a:r>
            <a:endParaRPr lang="en-US" sz="1200" dirty="0">
              <a:solidFill>
                <a:srgbClr val="FF8C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  <p:sldLayoutId id="2147483692" r:id="rId13"/>
    <p:sldLayoutId id="2147483693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ean_manufacturing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hyperlink" Target="https://motion-software.com/" TargetMode="External"/><Relationship Id="rId18" Type="http://schemas.openxmlformats.org/officeDocument/2006/relationships/image" Target="../media/image60.png"/><Relationship Id="rId26" Type="http://schemas.openxmlformats.org/officeDocument/2006/relationships/image" Target="../media/image64.jfif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tek-experts.com/" TargetMode="External"/><Relationship Id="rId7" Type="http://schemas.openxmlformats.org/officeDocument/2006/relationships/hyperlink" Target="https://www.sbtech.com/" TargetMode="External"/><Relationship Id="rId12" Type="http://schemas.openxmlformats.org/officeDocument/2006/relationships/image" Target="../media/image57.png"/><Relationship Id="rId17" Type="http://schemas.openxmlformats.org/officeDocument/2006/relationships/hyperlink" Target="https://www.xs-software.com/" TargetMode="External"/><Relationship Id="rId25" Type="http://schemas.openxmlformats.org/officeDocument/2006/relationships/hyperlink" Target="https://www.softwaregroup.com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fif"/><Relationship Id="rId11" Type="http://schemas.openxmlformats.org/officeDocument/2006/relationships/hyperlink" Target="http://smartit.bg/" TargetMode="External"/><Relationship Id="rId24" Type="http://schemas.openxmlformats.org/officeDocument/2006/relationships/image" Target="../media/image63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coca-colahellenic.com/" TargetMode="External"/><Relationship Id="rId23" Type="http://schemas.openxmlformats.org/officeDocument/2006/relationships/hyperlink" Target="https://www.telenor.bg/" TargetMode="External"/><Relationship Id="rId10" Type="http://schemas.openxmlformats.org/officeDocument/2006/relationships/image" Target="../media/image56.png"/><Relationship Id="rId19" Type="http://schemas.openxmlformats.org/officeDocument/2006/relationships/hyperlink" Target="https://www.zuehlke.com/" TargetMode="External"/><Relationship Id="rId4" Type="http://schemas.openxmlformats.org/officeDocument/2006/relationships/image" Target="../media/image53.png"/><Relationship Id="rId9" Type="http://schemas.openxmlformats.org/officeDocument/2006/relationships/hyperlink" Target="http://www.postbank.bg/" TargetMode="External"/><Relationship Id="rId14" Type="http://schemas.openxmlformats.org/officeDocument/2006/relationships/image" Target="../media/image58.jpeg"/><Relationship Id="rId22" Type="http://schemas.openxmlformats.org/officeDocument/2006/relationships/image" Target="../media/image62.png"/><Relationship Id="rId27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66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67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69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Workflow Stream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Software Development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6" name="Picture 2" descr="Live Stream: Color Managed Workflow - Film Production Classes Los Angeles |  CourseHorse - AbelCine Training">
            <a:extLst>
              <a:ext uri="{FF2B5EF4-FFF2-40B4-BE49-F238E27FC236}">
                <a16:creationId xmlns:a16="http://schemas.microsoft.com/office/drawing/2014/main" id="{3C732F6B-000E-4E8D-9295-E0834254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2" y="2763565"/>
            <a:ext cx="3677816" cy="19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73E53D-0286-42FB-BA4B-00FB4DD42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Main goal – to ensure that the product backlog is current and complete. </a:t>
            </a:r>
          </a:p>
          <a:p>
            <a:r>
              <a:rPr lang="en-US" sz="2800" dirty="0"/>
              <a:t>The activities done during the process:</a:t>
            </a:r>
          </a:p>
          <a:p>
            <a:pPr lvl="1"/>
            <a:r>
              <a:rPr lang="en-US" sz="2600" dirty="0"/>
              <a:t>Defining the team capacity</a:t>
            </a:r>
          </a:p>
          <a:p>
            <a:pPr lvl="1"/>
            <a:r>
              <a:rPr lang="en-US" sz="2600" dirty="0"/>
              <a:t>Defining the priorities</a:t>
            </a:r>
          </a:p>
          <a:p>
            <a:pPr lvl="1"/>
            <a:r>
              <a:rPr lang="en-US" sz="2600" dirty="0"/>
              <a:t>Defining the size of different User Stories</a:t>
            </a:r>
            <a:endParaRPr lang="bg-BG" sz="2600" dirty="0"/>
          </a:p>
          <a:p>
            <a:pPr lvl="1"/>
            <a:r>
              <a:rPr lang="en-US" sz="2600" dirty="0"/>
              <a:t>Adding the Acceptance Criteria</a:t>
            </a:r>
          </a:p>
          <a:p>
            <a:pPr lvl="1"/>
            <a:r>
              <a:rPr lang="en-US" sz="2600" dirty="0"/>
              <a:t>Defining the DoD</a:t>
            </a:r>
          </a:p>
          <a:p>
            <a:r>
              <a:rPr lang="en-US" sz="2800" dirty="0"/>
              <a:t>Keep in mind that the Backlog can and will change during the project completion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111C34-D819-4D91-A9DD-23DE1224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 Grooming / Refinement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1613F-4CEA-4CFD-9A2F-4FE8143355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A4466A-02B7-45DD-9D0F-40908DC1CF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Use a simple formula:</a:t>
            </a:r>
          </a:p>
          <a:p>
            <a:pPr lvl="1"/>
            <a:r>
              <a:rPr lang="en-US" dirty="0"/>
              <a:t>5 employees, full time</a:t>
            </a:r>
          </a:p>
          <a:p>
            <a:pPr lvl="1"/>
            <a:r>
              <a:rPr lang="en-US" dirty="0"/>
              <a:t>Iteration which goes for 2 weeks</a:t>
            </a:r>
          </a:p>
          <a:p>
            <a:pPr lvl="1"/>
            <a:r>
              <a:rPr lang="en-US" dirty="0"/>
              <a:t>8 hours a day</a:t>
            </a:r>
          </a:p>
          <a:p>
            <a:pPr lvl="1"/>
            <a:r>
              <a:rPr lang="en-US" dirty="0"/>
              <a:t>5 (employees) x 8 (hours) x 10 (days) = 400 hours </a:t>
            </a:r>
          </a:p>
          <a:p>
            <a:pPr lvl="1"/>
            <a:r>
              <a:rPr lang="en-US" dirty="0"/>
              <a:t>Is this a good formula?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44C9B-9C1B-4039-B503-97E7ECEA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team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27898-D706-4CAF-B670-E48151698F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1EC59-BAA9-46E5-A1F3-5A4C659D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689" y="4740572"/>
            <a:ext cx="5314545" cy="16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EDF3A-D7BE-4925-92FC-0B67EE5D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626" y="5112686"/>
            <a:ext cx="5314545" cy="168740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250EFA-1C1B-4F2E-9F97-0ADB74EA5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280547"/>
          </a:xfrm>
        </p:spPr>
        <p:txBody>
          <a:bodyPr>
            <a:normAutofit/>
          </a:bodyPr>
          <a:lstStyle/>
          <a:p>
            <a:r>
              <a:rPr lang="en-US" sz="3600" dirty="0"/>
              <a:t>A better approach – 80/20</a:t>
            </a:r>
          </a:p>
          <a:p>
            <a:pPr lvl="1"/>
            <a:r>
              <a:rPr lang="en-US" dirty="0"/>
              <a:t>5 employees, full time. </a:t>
            </a:r>
          </a:p>
          <a:p>
            <a:pPr lvl="1"/>
            <a:r>
              <a:rPr lang="en-US" dirty="0"/>
              <a:t>Iteration which goes for 2 weeks. </a:t>
            </a:r>
          </a:p>
          <a:p>
            <a:pPr lvl="1"/>
            <a:r>
              <a:rPr lang="en-US" dirty="0"/>
              <a:t>8 hours a day. </a:t>
            </a:r>
          </a:p>
          <a:p>
            <a:pPr lvl="1"/>
            <a:r>
              <a:rPr lang="en-US" dirty="0"/>
              <a:t>5 (employees) x 6 (hours) x 10 (days) = 300 hours 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34FBEE-31FE-4DCE-89A7-6FE41A7D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the team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731D3-DFF7-4571-A036-878E90D0E7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9396E8-1161-4CFF-8A44-B80167ED2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9327"/>
            <a:ext cx="9410798" cy="5658673"/>
          </a:xfrm>
        </p:spPr>
        <p:txBody>
          <a:bodyPr>
            <a:normAutofit/>
          </a:bodyPr>
          <a:lstStyle/>
          <a:p>
            <a:r>
              <a:rPr lang="en-US" sz="3200" dirty="0"/>
              <a:t>Define the team capacity. </a:t>
            </a:r>
          </a:p>
          <a:p>
            <a:pPr lvl="1"/>
            <a:r>
              <a:rPr lang="en-US" sz="3000" dirty="0"/>
              <a:t>How many team members are available? </a:t>
            </a:r>
            <a:endParaRPr lang="bg-BG" sz="3000" dirty="0"/>
          </a:p>
          <a:p>
            <a:pPr lvl="1"/>
            <a:r>
              <a:rPr lang="en-US" sz="3000" dirty="0"/>
              <a:t>Is everyone working full time on the project?</a:t>
            </a:r>
          </a:p>
          <a:p>
            <a:pPr lvl="1"/>
            <a:r>
              <a:rPr lang="en-US" sz="3000" dirty="0"/>
              <a:t>Consider public holidays, attrition, newcomers Vs seniors, what else? </a:t>
            </a:r>
          </a:p>
          <a:p>
            <a:pPr lvl="1"/>
            <a:r>
              <a:rPr lang="en-US" sz="3000" dirty="0"/>
              <a:t>Consider the rule 80/20</a:t>
            </a:r>
          </a:p>
          <a:p>
            <a:pPr lvl="1"/>
            <a:r>
              <a:rPr lang="en-US" sz="3000" dirty="0"/>
              <a:t>Do not overcomplicate but try to be realistic</a:t>
            </a:r>
          </a:p>
          <a:p>
            <a:pPr lvl="1"/>
            <a:r>
              <a:rPr lang="en-US" sz="3000" dirty="0"/>
              <a:t>Change if required till you find the right proportion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E796E-4177-4686-838F-855F20FB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the team capacity?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7A0EF-7DAD-4122-A56B-00C6786C6F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13F54-CB5A-441A-8A3F-A04DAE1F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62" y="1082351"/>
            <a:ext cx="4089275" cy="127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2335E-E225-45A0-AD52-08892CAF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343"/>
            <a:ext cx="12192000" cy="52524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917F5C-72A7-4D75-AD38-84FFAEE2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the priorities from Client’s perspective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1A2A9-A4E3-4C9D-8892-4FDAECDCAF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5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D5D9F6-1DD5-4E65-938C-28E2233B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539" y="3638938"/>
            <a:ext cx="5393361" cy="3118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98AB6A-15E6-497B-BD17-ADA991C0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4" y="5369941"/>
            <a:ext cx="4450578" cy="13873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15FC51-E0C7-4B2C-8D42-9B404B8EA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494556"/>
          </a:xfrm>
        </p:spPr>
        <p:txBody>
          <a:bodyPr>
            <a:normAutofit/>
          </a:bodyPr>
          <a:lstStyle/>
          <a:p>
            <a:r>
              <a:rPr lang="en-US" sz="3000" b="1" dirty="0"/>
              <a:t>Simple Schemes:</a:t>
            </a:r>
            <a:r>
              <a:rPr lang="en-US" sz="3000" dirty="0"/>
              <a:t> </a:t>
            </a:r>
          </a:p>
          <a:p>
            <a:pPr lvl="1"/>
            <a:r>
              <a:rPr lang="en-US" sz="2800" dirty="0"/>
              <a:t>Using priorities (low to high) defining the level of importance.</a:t>
            </a:r>
            <a:r>
              <a:rPr lang="en-US" sz="2800" b="1" dirty="0"/>
              <a:t> </a:t>
            </a:r>
          </a:p>
          <a:p>
            <a:pPr lvl="1"/>
            <a:r>
              <a:rPr lang="en-US" sz="2800" dirty="0"/>
              <a:t>Use a simple priority chart</a:t>
            </a:r>
          </a:p>
          <a:p>
            <a:pPr lvl="2"/>
            <a:r>
              <a:rPr lang="en-US" sz="2600" dirty="0"/>
              <a:t>High, medium, low. </a:t>
            </a:r>
          </a:p>
          <a:p>
            <a:pPr lvl="2"/>
            <a:r>
              <a:rPr lang="en-US" sz="2600" dirty="0"/>
              <a:t>1, 2, 3…etc. </a:t>
            </a:r>
          </a:p>
          <a:p>
            <a:pPr lvl="1"/>
            <a:r>
              <a:rPr lang="en-US" sz="2800" dirty="0"/>
              <a:t>Organize vertical – high to low priority. </a:t>
            </a:r>
          </a:p>
          <a:p>
            <a:pPr lvl="1"/>
            <a:r>
              <a:rPr lang="en-US" sz="2800" dirty="0"/>
              <a:t>Define each level of severity. 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C41A3-E2F0-4BA3-ADC7-8C7A3B6D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Value-based Prioritization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E9EED-CB56-47A6-9278-8476143442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2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CA451-CB7C-4B7C-A850-1E3D76B18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6669"/>
            <a:ext cx="11818096" cy="5201066"/>
          </a:xfrm>
        </p:spPr>
        <p:txBody>
          <a:bodyPr>
            <a:noAutofit/>
          </a:bodyPr>
          <a:lstStyle/>
          <a:p>
            <a:r>
              <a:rPr lang="en-US" sz="3200" dirty="0"/>
              <a:t>Simple point system is always a good approach. </a:t>
            </a:r>
          </a:p>
          <a:p>
            <a:r>
              <a:rPr lang="en-US" sz="3200" dirty="0"/>
              <a:t>Points might represent hours, such as:</a:t>
            </a:r>
          </a:p>
          <a:p>
            <a:pPr lvl="1"/>
            <a:r>
              <a:rPr lang="en-US" sz="3200" dirty="0"/>
              <a:t>1 point = 1 to 3 hours</a:t>
            </a:r>
          </a:p>
          <a:p>
            <a:pPr lvl="1"/>
            <a:r>
              <a:rPr lang="en-US" sz="3200" dirty="0"/>
              <a:t>2 points = 3 to 5 hours</a:t>
            </a:r>
          </a:p>
          <a:p>
            <a:pPr lvl="1"/>
            <a:r>
              <a:rPr lang="en-US" sz="3200" dirty="0"/>
              <a:t>…</a:t>
            </a:r>
            <a:r>
              <a:rPr lang="en-US" sz="3200" dirty="0" err="1"/>
              <a:t>etc</a:t>
            </a:r>
            <a:endParaRPr lang="en-US" sz="3200" dirty="0"/>
          </a:p>
          <a:p>
            <a:r>
              <a:rPr lang="en-US" sz="3200" dirty="0"/>
              <a:t>Think if more than one person must or can work on a single item</a:t>
            </a:r>
          </a:p>
          <a:p>
            <a:r>
              <a:rPr lang="en-US" sz="3200" dirty="0"/>
              <a:t>Try not to fragment too much</a:t>
            </a:r>
          </a:p>
          <a:p>
            <a:r>
              <a:rPr lang="en-US" sz="3200" dirty="0"/>
              <a:t>It is OK not to have the right size from the first try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89DA44-F6A2-40E5-920B-FA67227A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the User Stories?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7CC0D-C871-41C0-A96E-9B2FC13E6D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07618-3864-47A1-9C3E-A6FFE5C6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34" y="2547469"/>
            <a:ext cx="4876800" cy="15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8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DFFE0D-5518-4AF2-AD6B-48C970246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/>
          </a:bodyPr>
          <a:lstStyle/>
          <a:p>
            <a:r>
              <a:rPr lang="en-US" sz="3200" dirty="0"/>
              <a:t>You can use different approach – as an example a T-shirt size – “small”, “medium”, “large” and “X-large”, as “X-large” is an Epic.</a:t>
            </a:r>
          </a:p>
          <a:p>
            <a:pPr lvl="1"/>
            <a:r>
              <a:rPr lang="en-US" sz="3200" dirty="0"/>
              <a:t>An advantage of T-shirt size is the fact that everyone can recognize the different sizes.  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92E3B5-94FD-43F6-8EAD-B866DA77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the User Stories?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301FB-8303-43B4-A966-ADB41C396B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1F467-D44B-4032-8867-0AC5356B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03" y="3559478"/>
            <a:ext cx="7233008" cy="31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F0527-08DB-4DD7-8FFF-5EF3D1679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5260831"/>
            <a:ext cx="4876800" cy="152016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637DD6-C431-4653-AB6B-90B5CD86D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So, once we agree on what system which would be used to measure the User Stories, how do we agree on the size of the specific item? 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2800" dirty="0"/>
              <a:t>The PO would introduce the User Story/s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2800" dirty="0"/>
              <a:t>Team would agree on appropriate size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2800" dirty="0"/>
              <a:t>Approach first the stories where a consensus could be easily met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2800" dirty="0"/>
              <a:t>Discuss those items which would introduce more discussions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2800" dirty="0"/>
              <a:t>Keep it short and avoid unnecessary discussions</a:t>
            </a:r>
            <a:endParaRPr lang="bg-BG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98AA76-5C2A-44F7-B794-E988AE50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size the User Stories?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F72AF-0B38-49EE-9370-1000560DD1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8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69A6D-1FEE-4E61-8617-A74362291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 helps the team to organize the work</a:t>
            </a:r>
          </a:p>
          <a:p>
            <a:r>
              <a:rPr lang="en-US" sz="2800" dirty="0"/>
              <a:t>Used as a source for documentation</a:t>
            </a:r>
          </a:p>
          <a:p>
            <a:r>
              <a:rPr lang="en-US" sz="2800" dirty="0"/>
              <a:t>Well defined Backlog helps the team to foresee the project completion, structuring its work better</a:t>
            </a:r>
          </a:p>
          <a:p>
            <a:r>
              <a:rPr lang="en-US" sz="2800" dirty="0"/>
              <a:t>It is OK to change the Backlog after an iteration</a:t>
            </a:r>
          </a:p>
          <a:p>
            <a:r>
              <a:rPr lang="en-US" sz="2800" dirty="0"/>
              <a:t>It is OK to change sizes and priorities but be careful with too many 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4A67EE-9452-43F2-B1BD-FAA2A0C4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 Grooming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03B97-66A2-482D-8020-352DE1F015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62C06-9058-49D9-8EF7-5728699D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023" y="5031450"/>
            <a:ext cx="4876800" cy="15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7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629182" cy="5059013"/>
          </a:xfrm>
        </p:spPr>
        <p:txBody>
          <a:bodyPr>
            <a:noAutofit/>
          </a:bodyPr>
          <a:lstStyle/>
          <a:p>
            <a:pPr marL="446088" indent="-446088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2400" dirty="0"/>
              <a:t>Homework &amp; Questions</a:t>
            </a:r>
          </a:p>
          <a:p>
            <a:pPr marL="446088" indent="-446088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2400" dirty="0"/>
              <a:t>Backlog Grooming</a:t>
            </a:r>
          </a:p>
          <a:p>
            <a:pPr marL="933139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Team Capacity</a:t>
            </a:r>
          </a:p>
          <a:p>
            <a:pPr marL="933139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Priorities based on Client’s needs</a:t>
            </a:r>
          </a:p>
          <a:p>
            <a:pPr marL="933139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Defining the right size</a:t>
            </a:r>
          </a:p>
          <a:p>
            <a:pPr marL="446088" indent="-446088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2400" dirty="0"/>
              <a:t>Measurements in Agile</a:t>
            </a:r>
          </a:p>
          <a:p>
            <a:pPr marL="933139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Velocity</a:t>
            </a:r>
          </a:p>
          <a:p>
            <a:pPr marL="933139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Team Morale</a:t>
            </a:r>
          </a:p>
          <a:p>
            <a:pPr marL="933139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Quality</a:t>
            </a:r>
          </a:p>
          <a:p>
            <a:pPr marL="933139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Customer Satisfaction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920892-B807-46B0-8086-6FF7AA39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Measuring, Reporting and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680CD-B3BB-4413-A855-9C948FA24C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5C5FC-8CBF-40F6-8AC9-49F806CC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51" y="1307526"/>
            <a:ext cx="10041745" cy="512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D17D2B-8CB0-4CD5-86E1-7599780298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Measures the speed of the Agile team</a:t>
            </a:r>
          </a:p>
          <a:p>
            <a:r>
              <a:rPr lang="en-US" sz="3200" dirty="0"/>
              <a:t>Completed after each iteration</a:t>
            </a:r>
          </a:p>
          <a:p>
            <a:r>
              <a:rPr lang="en-US" sz="3200" dirty="0"/>
              <a:t>Based on the number of User Stories completed, but most important, on </a:t>
            </a:r>
            <a:r>
              <a:rPr lang="en-US" sz="3200" u="sng" dirty="0"/>
              <a:t>the total number of points completed in an iteration</a:t>
            </a:r>
            <a:r>
              <a:rPr lang="en-US" sz="32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D8071-E586-44A8-A6AD-7AECE481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Velocity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EED0E-D436-4F6D-A93E-835FE77F06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3CDDCA-60B6-4055-BA55-F3BA47A8C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73" y="3737850"/>
            <a:ext cx="4929868" cy="29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53A03-C77B-4FED-8908-EC4DC334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Velocity</a:t>
            </a:r>
            <a:r>
              <a:rPr lang="bg-BG" dirty="0"/>
              <a:t> – </a:t>
            </a:r>
            <a:r>
              <a:rPr lang="en-US" dirty="0"/>
              <a:t>how does it work?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36CBD-9119-46EF-986F-B012AD9EE9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A0921-5CDB-4569-8A5C-856907A1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58" y="1793599"/>
            <a:ext cx="8420100" cy="467677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39CDFF8-3B62-4879-A880-0D693C220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Autofit/>
          </a:bodyPr>
          <a:lstStyle/>
          <a:p>
            <a:r>
              <a:rPr lang="en-US" sz="2400" b="1" dirty="0"/>
              <a:t>After Sprint /iteration/ 1</a:t>
            </a:r>
          </a:p>
        </p:txBody>
      </p:sp>
    </p:spTree>
    <p:extLst>
      <p:ext uri="{BB962C8B-B14F-4D97-AF65-F5344CB8AC3E}">
        <p14:creationId xmlns:p14="http://schemas.microsoft.com/office/powerpoint/2010/main" val="176179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53A03-C77B-4FED-8908-EC4DC334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Velocity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36CBD-9119-46EF-986F-B012AD9EE9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39CDFF8-3B62-4879-A880-0D693C220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932466"/>
          </a:xfrm>
        </p:spPr>
        <p:txBody>
          <a:bodyPr>
            <a:noAutofit/>
          </a:bodyPr>
          <a:lstStyle/>
          <a:p>
            <a:r>
              <a:rPr lang="en-US" sz="2400" b="1" dirty="0"/>
              <a:t>After Project completion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D71A41-256C-41A7-8B3C-5691B4DE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922468"/>
            <a:ext cx="91059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4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0C007-F182-43B3-9331-EE7B74FA3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Can you think of a reason why the Team Velocity should not be the only measurement? </a:t>
            </a:r>
          </a:p>
          <a:p>
            <a:r>
              <a:rPr lang="en-US" dirty="0"/>
              <a:t>Could you think how Velocity can help the project? </a:t>
            </a:r>
          </a:p>
          <a:p>
            <a:r>
              <a:rPr lang="en-US" dirty="0"/>
              <a:t>What other charts could visualize the Velocity?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6211-7861-45D1-8E39-1857CAD8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Velocity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90D53-E2BA-4D4F-94D2-0C8F5C79E1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1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0C007-F182-43B3-9331-EE7B74FA3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045649"/>
          </a:xfrm>
        </p:spPr>
        <p:txBody>
          <a:bodyPr>
            <a:noAutofit/>
          </a:bodyPr>
          <a:lstStyle/>
          <a:p>
            <a:r>
              <a:rPr lang="en-US" sz="2300" dirty="0"/>
              <a:t>Can you think of a reason why the Team Velocity should not be the only measurement?</a:t>
            </a:r>
          </a:p>
          <a:p>
            <a:pPr lvl="1"/>
            <a:r>
              <a:rPr lang="en-US" sz="2300" i="1" dirty="0"/>
              <a:t>Team might be tempted to oversize the story. </a:t>
            </a:r>
          </a:p>
          <a:p>
            <a:pPr lvl="1"/>
            <a:r>
              <a:rPr lang="en-US" sz="2300" i="1" dirty="0"/>
              <a:t>Similar stories might be sized differently in the different sprints. </a:t>
            </a:r>
          </a:p>
          <a:p>
            <a:pPr lvl="1"/>
            <a:r>
              <a:rPr lang="en-US" sz="2300" i="1" dirty="0"/>
              <a:t>If the team has little experience with certain product, the velocity might not give us the    precise comparison.  </a:t>
            </a:r>
          </a:p>
          <a:p>
            <a:r>
              <a:rPr lang="en-US" sz="2300" dirty="0"/>
              <a:t>Could you think how Velocity can help the project? </a:t>
            </a:r>
          </a:p>
          <a:p>
            <a:pPr lvl="1"/>
            <a:r>
              <a:rPr lang="en-US" sz="2300" i="1" dirty="0"/>
              <a:t>Help estimate how much work the team would be able to get through in a longer              period of time.</a:t>
            </a:r>
          </a:p>
          <a:p>
            <a:pPr lvl="1"/>
            <a:r>
              <a:rPr lang="en-US" sz="2300" i="1" dirty="0"/>
              <a:t>It works best in teams which are stable (low attrition). </a:t>
            </a:r>
          </a:p>
          <a:p>
            <a:r>
              <a:rPr lang="en-US" sz="2300" dirty="0"/>
              <a:t>What other charts could visualize the Velocity? </a:t>
            </a:r>
          </a:p>
          <a:p>
            <a:pPr lvl="1"/>
            <a:r>
              <a:rPr lang="en-US" sz="2300" i="1" dirty="0"/>
              <a:t>Burndown/Burnup chart.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8B6211-7861-45D1-8E39-1857CAD8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Velocity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90D53-E2BA-4D4F-94D2-0C8F5C79E1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25E7EB-EF72-4675-A768-8A7D1B5D9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748CA-71BC-4AA0-B7FD-9BF8195C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Morale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7AA3-DDE6-4D4A-A3B9-96CD501DEE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55D84-1A27-4BB1-BB01-99F2FECF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51" y="1307526"/>
            <a:ext cx="9753509" cy="49756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C2874C0-868C-4F81-8BA7-4E4B6DDE934D}"/>
              </a:ext>
            </a:extLst>
          </p:cNvPr>
          <p:cNvSpPr/>
          <p:nvPr/>
        </p:nvSpPr>
        <p:spPr bwMode="auto">
          <a:xfrm>
            <a:off x="3737113" y="4969565"/>
            <a:ext cx="1878496" cy="1313604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857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127C1B-8C1D-4FEB-A2DA-CBAF26B7E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People are the most important aspect in a project/organization</a:t>
            </a:r>
          </a:p>
          <a:p>
            <a:pPr lvl="1"/>
            <a:r>
              <a:rPr lang="en-US" dirty="0"/>
              <a:t>Think of the Agile Manifesto</a:t>
            </a:r>
            <a:r>
              <a:rPr lang="bg-BG" dirty="0"/>
              <a:t>/</a:t>
            </a:r>
            <a:r>
              <a:rPr lang="en-US" dirty="0"/>
              <a:t>Principles</a:t>
            </a:r>
          </a:p>
          <a:p>
            <a:r>
              <a:rPr lang="en-US" dirty="0"/>
              <a:t>So what practices are out there to help us define the morale?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5B482-E549-4DF3-8664-6C596291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Morale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505A-B0D1-4872-AE16-F8D4C10FD1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9B75F-F0D5-4F52-9158-F60468DE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982" y="3256722"/>
            <a:ext cx="6038850" cy="35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62341-56D5-4E72-9728-C6E1C2BF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487"/>
            <a:ext cx="12192000" cy="57945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850867-E411-435F-BB70-030C3B76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Morale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9B7E5-41B7-42A0-9AFB-18ECB7B4E4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1ED60-C947-4E27-AEE9-B18751D52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3870397"/>
          </a:xfrm>
        </p:spPr>
        <p:txBody>
          <a:bodyPr>
            <a:normAutofit/>
          </a:bodyPr>
          <a:lstStyle/>
          <a:p>
            <a:r>
              <a:rPr lang="en-US" sz="2800" dirty="0"/>
              <a:t>Mood marbles</a:t>
            </a:r>
          </a:p>
          <a:p>
            <a:pPr lvl="1"/>
            <a:r>
              <a:rPr lang="en-US" sz="2800" dirty="0"/>
              <a:t>After</a:t>
            </a:r>
            <a:r>
              <a:rPr lang="bg-BG" sz="2800" dirty="0"/>
              <a:t> </a:t>
            </a:r>
            <a:r>
              <a:rPr lang="en-US" sz="2800" dirty="0"/>
              <a:t>each day, the team simply walks and place a marble depending on the mood</a:t>
            </a:r>
            <a:r>
              <a:rPr lang="bg-BG" sz="2800" dirty="0"/>
              <a:t> </a:t>
            </a:r>
            <a:r>
              <a:rPr lang="en-US" sz="2800" dirty="0"/>
              <a:t>today</a:t>
            </a:r>
          </a:p>
          <a:p>
            <a:pPr lvl="1"/>
            <a:r>
              <a:rPr lang="en-US" sz="2800" dirty="0"/>
              <a:t>No need for special equipment – could be done with sticky notes</a:t>
            </a:r>
          </a:p>
          <a:p>
            <a:pPr lvl="1"/>
            <a:r>
              <a:rPr lang="en-US" sz="2800" dirty="0"/>
              <a:t>Its quick and efficient</a:t>
            </a:r>
          </a:p>
          <a:p>
            <a:pPr lvl="1"/>
            <a:r>
              <a:rPr lang="en-US" sz="2800" dirty="0"/>
              <a:t>There are also opportunities for distributed teams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40751-54DF-4B04-8121-62C88618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Morale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3306F-050B-41DC-9224-B0F39D22F0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8BAD0-65C7-40EF-A497-A28CD18C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322" y="4695967"/>
            <a:ext cx="5627761" cy="216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0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0000" b="1" dirty="0"/>
              <a:t>#Agile-2021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Have a Question?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282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627F3-9876-4B6A-89F8-45C8AF0B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55" y="4404049"/>
            <a:ext cx="3840364" cy="230199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4B8D7A-A452-453C-9BEF-F44154108A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431859"/>
          </a:xfrm>
        </p:spPr>
        <p:txBody>
          <a:bodyPr>
            <a:normAutofit/>
          </a:bodyPr>
          <a:lstStyle/>
          <a:p>
            <a:r>
              <a:rPr lang="en-US" sz="3000" dirty="0"/>
              <a:t>Measure effective</a:t>
            </a:r>
          </a:p>
          <a:p>
            <a:r>
              <a:rPr lang="en-US" sz="3000" dirty="0"/>
              <a:t>Good to have an overall chart which shows development (or devolving) of the team moral</a:t>
            </a:r>
          </a:p>
          <a:p>
            <a:r>
              <a:rPr lang="en-US" sz="3000" dirty="0"/>
              <a:t>Don’t overdo it! </a:t>
            </a:r>
          </a:p>
          <a:p>
            <a:r>
              <a:rPr lang="en-US" sz="3000" dirty="0"/>
              <a:t>There are many creative ways, games, or technologies to help 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5B035-D5F9-4520-AD4C-6F596516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Morale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D60E-F72E-44AE-BED1-D5B24213EF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08B3F974-04A0-4AD4-A67B-7EF82C03E99F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EA5FB309-60DF-4A0E-A4E7-BF49BA6D204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Measurements in Agile</a:t>
            </a:r>
            <a:endParaRPr lang="en-US" dirty="0"/>
          </a:p>
        </p:txBody>
      </p:sp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A73BD01-DC67-4667-8F71-2B71CE3872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/>
          </a:p>
        </p:txBody>
      </p:sp>
      <p:sp>
        <p:nvSpPr>
          <p:cNvPr id="7" name="AutoShape 2" descr="Agile Manifesto: A Complete Guide (2021)">
            <a:extLst>
              <a:ext uri="{FF2B5EF4-FFF2-40B4-BE49-F238E27FC236}">
                <a16:creationId xmlns:a16="http://schemas.microsoft.com/office/drawing/2014/main" id="{F2B7C054-CD66-4E47-AC9F-B47050201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Cycle, iteration, process, devops icon - Download on Iconfinder">
            <a:extLst>
              <a:ext uri="{FF2B5EF4-FFF2-40B4-BE49-F238E27FC236}">
                <a16:creationId xmlns:a16="http://schemas.microsoft.com/office/drawing/2014/main" id="{6CB8F02B-263F-4CD9-B436-FCA9A0DE3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483" y="1021196"/>
            <a:ext cx="3317033" cy="331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9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43461D-F76C-4E18-80A7-05B6EBC82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three main types of agile metrics: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rgbClr val="F2A40D"/>
                </a:solidFill>
              </a:rPr>
              <a:t>Scrum metrics</a:t>
            </a:r>
            <a:r>
              <a:rPr lang="en-US" sz="3000" dirty="0"/>
              <a:t>. The most-commonly used metrics in software </a:t>
            </a:r>
            <a:r>
              <a:rPr lang="bg-BG" sz="3000" dirty="0"/>
              <a:t>           </a:t>
            </a:r>
            <a:r>
              <a:rPr lang="en-US" sz="3000" dirty="0"/>
              <a:t>development.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rgbClr val="F2A40D"/>
                </a:solidFill>
              </a:rPr>
              <a:t>Kanban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rgbClr val="F2A40D"/>
                </a:solidFill>
              </a:rPr>
              <a:t>metrics</a:t>
            </a:r>
            <a:r>
              <a:rPr lang="en-US" sz="3000" dirty="0"/>
              <a:t>. An agile software / none software development </a:t>
            </a:r>
            <a:r>
              <a:rPr lang="bg-BG" sz="3000" dirty="0"/>
              <a:t>      </a:t>
            </a:r>
            <a:r>
              <a:rPr lang="en-US" sz="3000" dirty="0"/>
              <a:t>framework similar to Scrum.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rgbClr val="F2A40D"/>
                </a:solidFill>
              </a:rPr>
              <a:t>Lean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rgbClr val="F2A40D"/>
                </a:solidFill>
              </a:rPr>
              <a:t>metrics</a:t>
            </a:r>
            <a:r>
              <a:rPr lang="en-US" sz="3000" dirty="0"/>
              <a:t>. Metrics used to streamline the </a:t>
            </a:r>
            <a:r>
              <a:rPr lang="en-US" sz="3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manufacturing</a:t>
            </a:r>
            <a:r>
              <a:rPr lang="en-US" sz="3000" dirty="0"/>
              <a:t> of </a:t>
            </a:r>
            <a:r>
              <a:rPr lang="bg-BG" sz="3000" dirty="0"/>
              <a:t>        </a:t>
            </a:r>
            <a:r>
              <a:rPr lang="en-US" sz="3000" dirty="0"/>
              <a:t>physical products, from which both Kanban and Scrum originate. 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983CD-6A2E-4D2C-897B-042889B05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Quality in Agile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7BE1C-D489-43C6-8D3C-83C2E25F54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1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C854B-268C-4627-9BC8-24DC569AFE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7227435" cy="5509916"/>
          </a:xfrm>
        </p:spPr>
        <p:txBody>
          <a:bodyPr>
            <a:noAutofit/>
          </a:bodyPr>
          <a:lstStyle/>
          <a:p>
            <a:r>
              <a:rPr lang="en-US" sz="4000" b="1" dirty="0"/>
              <a:t>Escaped Defects</a:t>
            </a:r>
          </a:p>
          <a:p>
            <a:pPr lvl="1"/>
            <a:r>
              <a:rPr lang="en-US" sz="3200" dirty="0"/>
              <a:t>Helps to identify the number of bugs in a build or release after it enters                   production. </a:t>
            </a:r>
          </a:p>
          <a:p>
            <a:pPr lvl="1"/>
            <a:r>
              <a:rPr lang="en-US" sz="3200" dirty="0"/>
              <a:t>In manufacturing, the measurement      might focus on number of defects (Lean methodology). </a:t>
            </a:r>
          </a:p>
          <a:p>
            <a:pPr lvl="1"/>
            <a:r>
              <a:rPr lang="en-US" sz="3200" dirty="0"/>
              <a:t>It helps drive down the waste and focus on a better product.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DF762-0CE9-4EC2-8287-4DE1DA10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Quality in Agile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D7EF6-2BC1-459A-A192-6C4A7BAD81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8434A-F177-4C65-A56C-F8AECA3A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44" y="2320447"/>
            <a:ext cx="4787142" cy="32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0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DC03EA-4C0A-466E-94CF-ADCC98735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Failed Deployments</a:t>
            </a:r>
          </a:p>
          <a:p>
            <a:pPr lvl="1"/>
            <a:r>
              <a:rPr lang="en-US" sz="3200" dirty="0"/>
              <a:t>Failed deployments can shed light on how reliable and stable are the new deployments.</a:t>
            </a:r>
          </a:p>
          <a:p>
            <a:pPr lvl="1"/>
            <a:r>
              <a:rPr lang="en-US" sz="3200" dirty="0"/>
              <a:t>If the team is building working software at all. </a:t>
            </a:r>
          </a:p>
          <a:p>
            <a:pPr lvl="1"/>
            <a:r>
              <a:rPr lang="en-US" sz="3200" dirty="0"/>
              <a:t>Can use the failed deployments metrics to understand whether a given sprint or release is ready to go to production.</a:t>
            </a:r>
          </a:p>
          <a:p>
            <a:pPr lvl="1"/>
            <a:r>
              <a:rPr lang="en-US" sz="3200" dirty="0"/>
              <a:t>The number should be as close to “0” as possible. </a:t>
            </a:r>
          </a:p>
          <a:p>
            <a:pPr lvl="1"/>
            <a:r>
              <a:rPr lang="en-US" sz="3200" dirty="0"/>
              <a:t>It helps prevent major issues.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B36E3-7683-45E4-8CB0-25DEFB66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Quality in Agile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FF2BF-A371-4CD7-8F64-36E89E8F0B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1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6748CA-71BC-4AA0-B7FD-9BF8195C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Measurements – CS + Quality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7AA3-DDE6-4D4A-A3B9-96CD501DEE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55D84-1A27-4BB1-BB01-99F2FECF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51" y="1307526"/>
            <a:ext cx="9753509" cy="49756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C2874C0-868C-4F81-8BA7-4E4B6DDE934D}"/>
              </a:ext>
            </a:extLst>
          </p:cNvPr>
          <p:cNvSpPr/>
          <p:nvPr/>
        </p:nvSpPr>
        <p:spPr bwMode="auto">
          <a:xfrm>
            <a:off x="6967329" y="1759226"/>
            <a:ext cx="2375453" cy="4580954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92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58E83F-701E-4522-B307-B8D5A4D4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Measurements – CS + Quality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EB645-9266-496C-A24D-494054A3C6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F149A82-B4C1-4365-B879-41D7A709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30" y="1127944"/>
            <a:ext cx="10893287" cy="57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4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7A5121-AA87-47D3-9FF7-3DB216B05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 Promoter Score (NPS)</a:t>
            </a:r>
          </a:p>
          <a:p>
            <a:pPr lvl="1"/>
            <a:r>
              <a:rPr lang="en-US" dirty="0"/>
              <a:t>It is often executed in the form of a survey</a:t>
            </a:r>
          </a:p>
          <a:p>
            <a:pPr lvl="1"/>
            <a:r>
              <a:rPr lang="en-US" dirty="0"/>
              <a:t>Keep the number of questions to its minimum</a:t>
            </a:r>
          </a:p>
          <a:p>
            <a:pPr lvl="1"/>
            <a:r>
              <a:rPr lang="en-US" dirty="0"/>
              <a:t>Use short, but well targeting questions</a:t>
            </a:r>
          </a:p>
          <a:p>
            <a:pPr lvl="1"/>
            <a:r>
              <a:rPr lang="en-US" dirty="0"/>
              <a:t>Timing in essential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E84066-87BC-4551-888F-090EE695A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Measurements – CS + Quality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ECBF2-2AB4-48A5-AB68-2E37D6B6A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AF988F-D5A5-4A85-82E9-3D6278C6F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842406"/>
          </a:xfrm>
        </p:spPr>
        <p:txBody>
          <a:bodyPr>
            <a:noAutofit/>
          </a:bodyPr>
          <a:lstStyle/>
          <a:p>
            <a:r>
              <a:rPr lang="en-US" sz="3600" dirty="0"/>
              <a:t>Structured, or semi structured Interview. </a:t>
            </a:r>
          </a:p>
          <a:p>
            <a:pPr lvl="1"/>
            <a:r>
              <a:rPr lang="en-US" sz="3200" dirty="0"/>
              <a:t>Larger intervals – once in a year</a:t>
            </a:r>
          </a:p>
          <a:p>
            <a:pPr lvl="1"/>
            <a:r>
              <a:rPr lang="en-US" sz="3200" dirty="0"/>
              <a:t>Target your audience</a:t>
            </a:r>
          </a:p>
          <a:p>
            <a:pPr lvl="1"/>
            <a:r>
              <a:rPr lang="en-US" sz="3200" dirty="0"/>
              <a:t>Be aware that the technique takes time and effort on both sides</a:t>
            </a:r>
          </a:p>
          <a:p>
            <a:pPr lvl="1"/>
            <a:r>
              <a:rPr lang="en-US" sz="3200" dirty="0"/>
              <a:t>Respect time</a:t>
            </a:r>
          </a:p>
          <a:p>
            <a:pPr marL="609219" lvl="1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AEAE5A-91AA-4580-A6E9-C8CAD6EE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Measurements – CS + Quality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DB8A8-56DF-425D-B55A-D3162A41C9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56E1C-65F8-45AC-BDFD-599C98A8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904" y="4321605"/>
            <a:ext cx="3210261" cy="20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0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15FE68-5861-4632-AF72-857A18D3D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Understanding Risk is an important part of any project – Agile, or not </a:t>
            </a:r>
          </a:p>
          <a:p>
            <a:r>
              <a:rPr lang="en-US" sz="2800" dirty="0"/>
              <a:t>Risks in Agile are no different from other type of projects</a:t>
            </a:r>
          </a:p>
          <a:p>
            <a:r>
              <a:rPr lang="en-US" sz="2800" dirty="0"/>
              <a:t>So where is the difference?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EAB55A-9A65-4D58-A827-A6A665C0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risk in Agile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4CFF7-A4B3-462A-B43C-481E4927CE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5DB70-E58E-4773-9D71-1762E5E3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15" y="2343591"/>
            <a:ext cx="48958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7C355D18-7F42-498C-8997-927197EC7D2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4F9571C0-3CEC-46A9-B2CB-3D7A44E5FC1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EF6ABDFF-0217-4D6F-97DC-1AD64A7CDA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3074" name="Picture 2" descr="Homework - Free education icons">
            <a:extLst>
              <a:ext uri="{FF2B5EF4-FFF2-40B4-BE49-F238E27FC236}">
                <a16:creationId xmlns:a16="http://schemas.microsoft.com/office/drawing/2014/main" id="{869A423B-C614-4AE1-96B4-40A81C4E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6" y="1385091"/>
            <a:ext cx="2620347" cy="26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79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67A841-FD01-47F3-A9DC-E0CB2421D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nature, Agile tends to run projects more light-weight</a:t>
            </a:r>
          </a:p>
          <a:p>
            <a:r>
              <a:rPr lang="en-US" sz="2800" dirty="0"/>
              <a:t>Agile derives from self-sufficient teams, so each team can com with its own structure of how to measure risk</a:t>
            </a:r>
          </a:p>
          <a:p>
            <a:r>
              <a:rPr lang="en-US" sz="2800" dirty="0"/>
              <a:t>Agile tries to visualize</a:t>
            </a:r>
          </a:p>
          <a:p>
            <a:r>
              <a:rPr lang="en-US" sz="2800" dirty="0"/>
              <a:t>Everyone is involved</a:t>
            </a:r>
          </a:p>
          <a:p>
            <a:r>
              <a:rPr lang="en-US" sz="2800" dirty="0"/>
              <a:t>Risk vs Impact is still the main focus</a:t>
            </a:r>
          </a:p>
          <a:p>
            <a:r>
              <a:rPr lang="en-US" sz="2800" dirty="0"/>
              <a:t>…but there are other ways to visualize risk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1A4253-B593-4A5A-9A2C-C1C17B2E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risk in Agile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C7E0-6C25-4D20-A5CF-AD6513629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1F5CB-237A-43FF-84D8-D8C3F4DA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07" y="2486614"/>
            <a:ext cx="4916616" cy="380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3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695A10-457F-4CE1-BC0F-E7BDE5D9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risk in Agile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4257E-33CB-46D1-8EFA-B485C151E6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B3ADC-00C1-43A9-AFDA-D8FC1307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244"/>
            <a:ext cx="12192000" cy="5754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B3302-3CE0-45FE-A0E3-739BF131C69E}"/>
              </a:ext>
            </a:extLst>
          </p:cNvPr>
          <p:cNvSpPr txBox="1"/>
          <p:nvPr/>
        </p:nvSpPr>
        <p:spPr>
          <a:xfrm>
            <a:off x="6628" y="1291517"/>
            <a:ext cx="5996609" cy="746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Place Major Risks in the center. The lesser the risk, the more you would go to the periphery.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2174A-4C0B-4854-821E-8727C6128E8C}"/>
              </a:ext>
            </a:extLst>
          </p:cNvPr>
          <p:cNvSpPr txBox="1"/>
          <p:nvPr/>
        </p:nvSpPr>
        <p:spPr>
          <a:xfrm>
            <a:off x="6029743" y="1291517"/>
            <a:ext cx="6178823" cy="746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Place the risk depending on its area. Typically, there are three types of risks: People, Process, Technological. Financial risk is not for the team.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378A6-DC10-4A85-9FB9-6D7DAA8FF9E6}"/>
              </a:ext>
            </a:extLst>
          </p:cNvPr>
          <p:cNvSpPr txBox="1"/>
          <p:nvPr/>
        </p:nvSpPr>
        <p:spPr>
          <a:xfrm>
            <a:off x="5063988" y="2719861"/>
            <a:ext cx="1639957" cy="21004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/>
              <a:t>Do not wait Retrospectives to place the risk. You can do it during, or after a Stand up. </a:t>
            </a:r>
          </a:p>
        </p:txBody>
      </p:sp>
    </p:spTree>
    <p:extLst>
      <p:ext uri="{BB962C8B-B14F-4D97-AF65-F5344CB8AC3E}">
        <p14:creationId xmlns:p14="http://schemas.microsoft.com/office/powerpoint/2010/main" val="255933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6766" y="1391709"/>
            <a:ext cx="8635244" cy="5301720"/>
            <a:chOff x="474811" y="1483534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4811" y="1483534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bg-BG" altLang="ko-KR" sz="2800" dirty="0">
                <a:solidFill>
                  <a:schemeClr val="bg2"/>
                </a:solidFill>
              </a:endParaRPr>
            </a:p>
            <a:p>
              <a:pPr marL="914400" lvl="1" indent="-4572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en-US" altLang="ko-KR" sz="2400" dirty="0">
                  <a:solidFill>
                    <a:schemeClr val="bg2"/>
                  </a:solidFill>
                </a:rPr>
                <a:t>Defining the </a:t>
              </a:r>
              <a:r>
                <a:rPr lang="en-US" altLang="ko-KR" sz="2400" b="1" dirty="0">
                  <a:solidFill>
                    <a:srgbClr val="F2A40D"/>
                  </a:solidFill>
                </a:rPr>
                <a:t>User Stories </a:t>
              </a:r>
              <a:r>
                <a:rPr lang="en-US" altLang="ko-KR" sz="2400" dirty="0">
                  <a:solidFill>
                    <a:schemeClr val="bg2"/>
                  </a:solidFill>
                </a:rPr>
                <a:t>is the key for </a:t>
              </a:r>
              <a:r>
                <a:rPr lang="en-US" altLang="ko-KR" sz="2400" b="1" dirty="0">
                  <a:solidFill>
                    <a:srgbClr val="F2A40D"/>
                  </a:solidFill>
                </a:rPr>
                <a:t>Customer Success</a:t>
              </a:r>
            </a:p>
            <a:p>
              <a:pPr marL="914400" lvl="1" indent="-4572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en-US" altLang="ko-KR" sz="2400" b="1" dirty="0">
                  <a:solidFill>
                    <a:srgbClr val="F2A40D"/>
                  </a:solidFill>
                </a:rPr>
                <a:t>Organizing the Backlog </a:t>
              </a:r>
              <a:r>
                <a:rPr lang="en-US" altLang="ko-KR" sz="2400" dirty="0">
                  <a:solidFill>
                    <a:schemeClr val="bg2"/>
                  </a:solidFill>
                </a:rPr>
                <a:t>is the key for </a:t>
              </a:r>
              <a:r>
                <a:rPr lang="en-US" altLang="ko-KR" sz="2400" b="1" dirty="0">
                  <a:solidFill>
                    <a:srgbClr val="F2A40D"/>
                  </a:solidFill>
                </a:rPr>
                <a:t>Project Success</a:t>
              </a:r>
            </a:p>
            <a:p>
              <a:pPr marL="914400" lvl="1" indent="-4572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en-US" altLang="ko-KR" sz="2400" dirty="0">
                  <a:solidFill>
                    <a:schemeClr val="bg2"/>
                  </a:solidFill>
                </a:rPr>
                <a:t>Even though most responsibilities remain with the PO, or SM, the </a:t>
              </a:r>
              <a:r>
                <a:rPr lang="en-US" altLang="ko-KR" sz="2400" b="1" dirty="0">
                  <a:solidFill>
                    <a:srgbClr val="F2A40D"/>
                  </a:solidFill>
                </a:rPr>
                <a:t>Agile Team </a:t>
              </a:r>
              <a:r>
                <a:rPr lang="en-US" altLang="ko-KR" sz="2400" dirty="0">
                  <a:solidFill>
                    <a:schemeClr val="bg2"/>
                  </a:solidFill>
                </a:rPr>
                <a:t>should actively participate in each stage. </a:t>
              </a:r>
            </a:p>
            <a:p>
              <a:pPr marL="914400" lvl="1" indent="-4572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en-US" altLang="ko-KR" sz="2400" dirty="0">
                  <a:solidFill>
                    <a:schemeClr val="bg2"/>
                  </a:solidFill>
                </a:rPr>
                <a:t>Measurements are the only way to generate facts. </a:t>
              </a:r>
            </a:p>
            <a:p>
              <a:pPr marL="914400" lvl="1" indent="-4572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en-US" altLang="ko-KR" sz="2400" dirty="0">
                  <a:solidFill>
                    <a:schemeClr val="bg2"/>
                  </a:solidFill>
                </a:rPr>
                <a:t>Think of all criteria which influence an </a:t>
              </a:r>
              <a:r>
                <a:rPr lang="en-US" altLang="ko-KR" sz="2400" b="1" dirty="0">
                  <a:solidFill>
                    <a:srgbClr val="F2A40D"/>
                  </a:solidFill>
                </a:rPr>
                <a:t>Agile Project</a:t>
              </a:r>
              <a:r>
                <a:rPr lang="en-US" altLang="ko-KR" sz="2400" dirty="0">
                  <a:solidFill>
                    <a:schemeClr val="bg2"/>
                  </a:solidFill>
                </a:rPr>
                <a:t>. </a:t>
              </a:r>
            </a:p>
            <a:p>
              <a:pPr marL="914400" lvl="1" indent="-4572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en-US" altLang="ko-KR" sz="2400" b="1" dirty="0">
                  <a:solidFill>
                    <a:srgbClr val="F2A40D"/>
                  </a:solidFill>
                </a:rPr>
                <a:t>Different types </a:t>
              </a:r>
              <a:r>
                <a:rPr lang="en-US" altLang="ko-KR" sz="2400" dirty="0">
                  <a:solidFill>
                    <a:schemeClr val="bg2"/>
                  </a:solidFill>
                </a:rPr>
                <a:t>of projects might have </a:t>
              </a:r>
              <a:r>
                <a:rPr lang="en-US" altLang="ko-KR" sz="2400" b="1" dirty="0">
                  <a:solidFill>
                    <a:srgbClr val="F2A40D"/>
                  </a:solidFill>
                </a:rPr>
                <a:t>different requirements.</a:t>
              </a:r>
            </a:p>
            <a:p>
              <a:pPr marL="914400" lvl="1" indent="-457200"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</a:pPr>
              <a:r>
                <a:rPr lang="en-US" altLang="ko-KR" sz="2400" dirty="0">
                  <a:solidFill>
                    <a:schemeClr val="bg2"/>
                  </a:solidFill>
                </a:rPr>
                <a:t>Think and Iterate.   </a:t>
              </a:r>
            </a:p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4" r="-2878"/>
          <a:stretch/>
        </p:blipFill>
        <p:spPr>
          <a:xfrm>
            <a:off x="5111631" y="4407698"/>
            <a:ext cx="6140835" cy="9512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4204340" y="3339000"/>
            <a:ext cx="4272023" cy="89952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5588" r="-7813" b="1819"/>
          <a:stretch/>
        </p:blipFill>
        <p:spPr>
          <a:xfrm>
            <a:off x="1063878" y="2301988"/>
            <a:ext cx="292608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8320122" y="1224899"/>
            <a:ext cx="2926650" cy="882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4188000" y="2287667"/>
            <a:ext cx="4288364" cy="9034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3"/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8841000" y="2304529"/>
            <a:ext cx="1966594" cy="18354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pic>
        <p:nvPicPr>
          <p:cNvPr id="2" name="Picture 1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5838" t="5064" r="4136" b="5064"/>
          <a:stretch/>
        </p:blipFill>
        <p:spPr>
          <a:xfrm>
            <a:off x="1076054" y="3362375"/>
            <a:ext cx="2913904" cy="9084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2665" y="1233899"/>
            <a:ext cx="1380716" cy="86465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878" y="1238451"/>
            <a:ext cx="1505139" cy="864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1"/>
          </p:cNvPr>
          <p:cNvPicPr>
            <a:picLocks noChangeAspect="1"/>
          </p:cNvPicPr>
          <p:nvPr/>
        </p:nvPicPr>
        <p:blipFill rotWithShape="1">
          <a:blip r:embed="rId22"/>
          <a:srcRect l="-1097" r="-4528"/>
          <a:stretch/>
        </p:blipFill>
        <p:spPr>
          <a:xfrm>
            <a:off x="4637814" y="1224899"/>
            <a:ext cx="3388735" cy="882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31802" y="5516785"/>
            <a:ext cx="3214198" cy="8866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25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8595012" y="5492060"/>
            <a:ext cx="2651760" cy="9000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1063878" y="4407697"/>
            <a:ext cx="3837857" cy="2016760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9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3043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9B7BF-1C66-4A15-B6EF-66932E945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latin typeface="medium-content-sans-serif-font"/>
              </a:rPr>
              <a:t>Product Owner is a role you play on a Scrum team. Product Manager is the job.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C17E6-23EA-447E-8338-9283794E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0C158-2BFA-43F8-B404-CB1C85C283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21E64-B217-4159-B745-1A8FB5AE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23" y="1804250"/>
            <a:ext cx="828877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8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535719-389D-4C5C-8481-537EC9AAD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62" y="1990683"/>
            <a:ext cx="7548664" cy="471535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EBFE3E-C27D-4BD2-992B-51021B8775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150190"/>
          </a:xfrm>
        </p:spPr>
        <p:txBody>
          <a:bodyPr/>
          <a:lstStyle/>
          <a:p>
            <a:r>
              <a:rPr lang="en-US" dirty="0"/>
              <a:t>Who are the stakeholders in a project?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3FB1E-4B44-4E8C-8807-DABF778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7FC87-B486-447C-B666-1496171960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0058F-821E-43D3-923F-711B8999A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Stakeholders, some examples: </a:t>
            </a:r>
          </a:p>
          <a:p>
            <a:pPr lvl="1"/>
            <a:r>
              <a:rPr lang="en-US" sz="2600" dirty="0"/>
              <a:t>Internal – work for the organization – finance, HR, management and strategists,          owner/s, etc. </a:t>
            </a:r>
          </a:p>
          <a:p>
            <a:pPr lvl="1"/>
            <a:r>
              <a:rPr lang="en-US" sz="2600" dirty="0"/>
              <a:t>External – usually customers, or other parties which might be influenced by the           project, but reside outside the organization. </a:t>
            </a:r>
          </a:p>
          <a:p>
            <a:pPr lvl="2"/>
            <a:r>
              <a:rPr lang="en-US" sz="2400" dirty="0"/>
              <a:t>External suppliers – marketing, headhunting agencies, other                                     providers related to the project. </a:t>
            </a:r>
          </a:p>
          <a:p>
            <a:pPr lvl="2"/>
            <a:r>
              <a:rPr lang="en-US" sz="2400" dirty="0"/>
              <a:t>Government? </a:t>
            </a:r>
          </a:p>
          <a:p>
            <a:pPr lvl="2"/>
            <a:r>
              <a:rPr lang="en-US" sz="2400" dirty="0"/>
              <a:t>Shareholders.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12B7A8-D8A2-4EB0-B179-B5A8307A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74E83-7E27-4245-BB43-A9F706776C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0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лавие 5">
            <a:extLst>
              <a:ext uri="{FF2B5EF4-FFF2-40B4-BE49-F238E27FC236}">
                <a16:creationId xmlns:a16="http://schemas.microsoft.com/office/drawing/2014/main" id="{293F10FA-D854-4C03-8BB3-9A475B581F6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64D96359-6E92-4CF6-A6E7-12BA7D28E22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Backlog Grooming</a:t>
            </a:r>
            <a:endParaRPr lang="en-US" dirty="0"/>
          </a:p>
        </p:txBody>
      </p:sp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1A6A8F7B-CA1D-4D70-8B0F-7668C144EF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5122" name="Picture 2" descr="Backlog, checking, grooming, refinement, review icon - Download on  Iconfinder">
            <a:extLst>
              <a:ext uri="{FF2B5EF4-FFF2-40B4-BE49-F238E27FC236}">
                <a16:creationId xmlns:a16="http://schemas.microsoft.com/office/drawing/2014/main" id="{C4FE3C63-1A44-4E3D-B2DB-72D1088F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859" y="1101012"/>
            <a:ext cx="2844282" cy="284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7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AA07A0-38A3-4112-AA37-C8D807EB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Backlog Refinement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FE900-8160-4264-BEDF-A074F3C42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904FD-5F35-4DCA-8D6E-C0E824EA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65" y="2184266"/>
            <a:ext cx="93821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C18B0EB80FEC43B96FC4929E3ACDFF" ma:contentTypeVersion="8" ma:contentTypeDescription="Create a new document." ma:contentTypeScope="" ma:versionID="6bb60d0f0e9e47938221aa118ad76888">
  <xsd:schema xmlns:xsd="http://www.w3.org/2001/XMLSchema" xmlns:xs="http://www.w3.org/2001/XMLSchema" xmlns:p="http://schemas.microsoft.com/office/2006/metadata/properties" xmlns:ns2="4f985cec-e092-4bcf-a1e1-b816bd0221d8" targetNamespace="http://schemas.microsoft.com/office/2006/metadata/properties" ma:root="true" ma:fieldsID="d81d7665d4e84f7ea38159bca2b592d6" ns2:_="">
    <xsd:import namespace="4f985cec-e092-4bcf-a1e1-b816bd0221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985cec-e092-4bcf-a1e1-b816bd0221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A20BEC-F81B-49CD-951D-E62C4BAE77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E7128C-41B5-4DC1-AD10-BC81BBEBE7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985cec-e092-4bcf-a1e1-b816bd0221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2F4A33-1866-4BB8-8A35-8D6BDFE8D9F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1773</Words>
  <Application>Microsoft Office PowerPoint</Application>
  <PresentationFormat>Widescreen</PresentationFormat>
  <Paragraphs>267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Consolas</vt:lpstr>
      <vt:lpstr>medium-content-sans-serif-font</vt:lpstr>
      <vt:lpstr>Wingdings</vt:lpstr>
      <vt:lpstr>Wingdings 2</vt:lpstr>
      <vt:lpstr>SoftUni</vt:lpstr>
      <vt:lpstr>Agile Software Development</vt:lpstr>
      <vt:lpstr>Table of Contents</vt:lpstr>
      <vt:lpstr>Have a Question?</vt:lpstr>
      <vt:lpstr>Homework</vt:lpstr>
      <vt:lpstr>Open questions</vt:lpstr>
      <vt:lpstr>Open Questions</vt:lpstr>
      <vt:lpstr>Open Questions</vt:lpstr>
      <vt:lpstr>Backlog Grooming</vt:lpstr>
      <vt:lpstr>Backlog Refinement </vt:lpstr>
      <vt:lpstr>Backlog Grooming / Refinement </vt:lpstr>
      <vt:lpstr>Define the team capacity?</vt:lpstr>
      <vt:lpstr>How to define the team capacity?</vt:lpstr>
      <vt:lpstr>How to define the team capacity?</vt:lpstr>
      <vt:lpstr>Defining the priorities from Client’s perspective</vt:lpstr>
      <vt:lpstr>Customer Value-based Prioritization </vt:lpstr>
      <vt:lpstr>Sizing the User Stories?</vt:lpstr>
      <vt:lpstr>Sizing the User Stories?</vt:lpstr>
      <vt:lpstr>How to size the User Stories?</vt:lpstr>
      <vt:lpstr>Backlog Grooming</vt:lpstr>
      <vt:lpstr>Measuring, Reporting and Tools</vt:lpstr>
      <vt:lpstr>Team Velocity </vt:lpstr>
      <vt:lpstr>Team Velocity – how does it work? </vt:lpstr>
      <vt:lpstr>Team Velocity </vt:lpstr>
      <vt:lpstr>Team Velocity </vt:lpstr>
      <vt:lpstr>Team Velocity </vt:lpstr>
      <vt:lpstr>Team Morale</vt:lpstr>
      <vt:lpstr>Team Morale</vt:lpstr>
      <vt:lpstr>Team Morale</vt:lpstr>
      <vt:lpstr>Team Morale</vt:lpstr>
      <vt:lpstr>Team Morale</vt:lpstr>
      <vt:lpstr>Measurements in Agile</vt:lpstr>
      <vt:lpstr>Measuring Quality in Agile</vt:lpstr>
      <vt:lpstr>Measuring Quality in Agile</vt:lpstr>
      <vt:lpstr>Measuring Quality in Agile</vt:lpstr>
      <vt:lpstr>Agile Measurements – CS + Quality </vt:lpstr>
      <vt:lpstr>Agile Measurements – CS + Quality </vt:lpstr>
      <vt:lpstr>Agile Measurements – CS + Quality </vt:lpstr>
      <vt:lpstr>Agile Measurements – CS + Quality </vt:lpstr>
      <vt:lpstr>Measuring risk in Agile</vt:lpstr>
      <vt:lpstr>Measuring risk in Agile</vt:lpstr>
      <vt:lpstr>Measuring risk in Agile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Presentation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Krasen Vladimirov KOLEV</cp:lastModifiedBy>
  <cp:revision>15</cp:revision>
  <dcterms:created xsi:type="dcterms:W3CDTF">2018-05-23T13:08:44Z</dcterms:created>
  <dcterms:modified xsi:type="dcterms:W3CDTF">2021-03-31T14:41:14Z</dcterms:modified>
  <cp:category>computer programming;programming;software development;software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0x010100B6C18B0EB80FEC43B96FC4929E3ACDFF</vt:lpwstr>
  </property>
  <property fmtid="{D5CDD505-2E9C-101B-9397-08002B2CF9AE}" pid="3" name="MSIP_Label_d2db9220-a04a-4f06-aab9-80cbe5287fb3_Enabled">
    <vt:lpwstr>True</vt:lpwstr>
  </property>
  <property fmtid="{D5CDD505-2E9C-101B-9397-08002B2CF9AE}" pid="4" name="MSIP_Label_d2db9220-a04a-4f06-aab9-80cbe5287fb3_SiteId">
    <vt:lpwstr>b3f4f7c2-72ce-4192-aba4-d6c7719b5766</vt:lpwstr>
  </property>
  <property fmtid="{D5CDD505-2E9C-101B-9397-08002B2CF9AE}" pid="5" name="MSIP_Label_d2db9220-a04a-4f06-aab9-80cbe5287fb3_Owner">
    <vt:lpwstr>krasenvladimirov.kolev@amadeus.com</vt:lpwstr>
  </property>
  <property fmtid="{D5CDD505-2E9C-101B-9397-08002B2CF9AE}" pid="6" name="MSIP_Label_d2db9220-a04a-4f06-aab9-80cbe5287fb3_SetDate">
    <vt:lpwstr>2021-03-31T14:21:08.1760547Z</vt:lpwstr>
  </property>
  <property fmtid="{D5CDD505-2E9C-101B-9397-08002B2CF9AE}" pid="7" name="MSIP_Label_d2db9220-a04a-4f06-aab9-80cbe5287fb3_Name">
    <vt:lpwstr>Restricted</vt:lpwstr>
  </property>
  <property fmtid="{D5CDD505-2E9C-101B-9397-08002B2CF9AE}" pid="8" name="MSIP_Label_d2db9220-a04a-4f06-aab9-80cbe5287fb3_Application">
    <vt:lpwstr>Microsoft Azure Information Protection</vt:lpwstr>
  </property>
  <property fmtid="{D5CDD505-2E9C-101B-9397-08002B2CF9AE}" pid="9" name="MSIP_Label_d2db9220-a04a-4f06-aab9-80cbe5287fb3_ActionId">
    <vt:lpwstr>817fb480-05ee-471f-8193-c95babbdb9a9</vt:lpwstr>
  </property>
  <property fmtid="{D5CDD505-2E9C-101B-9397-08002B2CF9AE}" pid="10" name="MSIP_Label_d2db9220-a04a-4f06-aab9-80cbe5287fb3_Extended_MSFT_Method">
    <vt:lpwstr>Automatic</vt:lpwstr>
  </property>
  <property fmtid="{D5CDD505-2E9C-101B-9397-08002B2CF9AE}" pid="11" name="Sensitivity">
    <vt:lpwstr>Restricted</vt:lpwstr>
  </property>
</Properties>
</file>